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oboto Thin"/>
      <p:regular r:id="rId30"/>
      <p:bold r:id="rId31"/>
      <p:italic r:id="rId32"/>
      <p:boldItalic r:id="rId33"/>
    </p:embeddedFont>
    <p:embeddedFont>
      <p:font typeface="Roboto Black"/>
      <p:bold r:id="rId34"/>
      <p:boldItalic r:id="rId35"/>
    </p:embeddedFont>
    <p:embeddedFont>
      <p:font typeface="Roboto Medium"/>
      <p:regular r:id="rId36"/>
      <p:bold r:id="rId37"/>
      <p:italic r:id="rId38"/>
      <p:boldItalic r:id="rId39"/>
    </p:embeddedFont>
    <p:embeddedFont>
      <p:font typeface="Roboto"/>
      <p:regular r:id="rId40"/>
      <p:bold r:id="rId41"/>
      <p:italic r:id="rId42"/>
      <p:boldItalic r:id="rId43"/>
    </p:embeddedFont>
    <p:embeddedFont>
      <p:font typeface="Roboto Light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96EEDDE-4134-4BB6-96BD-718660F6CA87}">
  <a:tblStyle styleId="{796EEDDE-4134-4BB6-96BD-718660F6CA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RobotoLight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RobotoLight-italic.fntdata"/><Relationship Id="rId45" Type="http://schemas.openxmlformats.org/officeDocument/2006/relationships/font" Target="fonts/RobotoLigh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7" Type="http://schemas.openxmlformats.org/officeDocument/2006/relationships/font" Target="fonts/RobotoLight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bold.fntdata"/><Relationship Id="rId30" Type="http://schemas.openxmlformats.org/officeDocument/2006/relationships/font" Target="fonts/RobotoThin-regular.fntdata"/><Relationship Id="rId33" Type="http://schemas.openxmlformats.org/officeDocument/2006/relationships/font" Target="fonts/RobotoThin-boldItalic.fntdata"/><Relationship Id="rId32" Type="http://schemas.openxmlformats.org/officeDocument/2006/relationships/font" Target="fonts/RobotoThin-italic.fntdata"/><Relationship Id="rId35" Type="http://schemas.openxmlformats.org/officeDocument/2006/relationships/font" Target="fonts/RobotoBlack-boldItalic.fntdata"/><Relationship Id="rId34" Type="http://schemas.openxmlformats.org/officeDocument/2006/relationships/font" Target="fonts/RobotoBlack-bold.fntdata"/><Relationship Id="rId37" Type="http://schemas.openxmlformats.org/officeDocument/2006/relationships/font" Target="fonts/RobotoMedium-bold.fntdata"/><Relationship Id="rId36" Type="http://schemas.openxmlformats.org/officeDocument/2006/relationships/font" Target="fonts/RobotoMedium-regular.fntdata"/><Relationship Id="rId39" Type="http://schemas.openxmlformats.org/officeDocument/2006/relationships/font" Target="fonts/RobotoMedium-boldItalic.fntdata"/><Relationship Id="rId38" Type="http://schemas.openxmlformats.org/officeDocument/2006/relationships/font" Target="fonts/RobotoMedium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893da9cb3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893da9cb3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6.png"/><Relationship Id="rId4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38.png"/><Relationship Id="rId4" Type="http://schemas.openxmlformats.org/officeDocument/2006/relationships/image" Target="../media/image33.png"/><Relationship Id="rId5" Type="http://schemas.openxmlformats.org/officeDocument/2006/relationships/image" Target="../media/image37.png"/><Relationship Id="rId6" Type="http://schemas.openxmlformats.org/officeDocument/2006/relationships/image" Target="../media/image3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49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64.png"/><Relationship Id="rId5" Type="http://schemas.openxmlformats.org/officeDocument/2006/relationships/image" Target="../media/image54.png"/><Relationship Id="rId6" Type="http://schemas.openxmlformats.org/officeDocument/2006/relationships/image" Target="../media/image56.png"/><Relationship Id="rId7" Type="http://schemas.openxmlformats.org/officeDocument/2006/relationships/image" Target="../media/image5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58.png"/><Relationship Id="rId5" Type="http://schemas.openxmlformats.org/officeDocument/2006/relationships/image" Target="../media/image57.png"/><Relationship Id="rId6" Type="http://schemas.openxmlformats.org/officeDocument/2006/relationships/image" Target="../media/image59.png"/><Relationship Id="rId7" Type="http://schemas.openxmlformats.org/officeDocument/2006/relationships/image" Target="../media/image6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65.png"/><Relationship Id="rId4" Type="http://schemas.openxmlformats.org/officeDocument/2006/relationships/image" Target="../media/image63.png"/><Relationship Id="rId5" Type="http://schemas.openxmlformats.org/officeDocument/2006/relationships/image" Target="../media/image6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8.png"/><Relationship Id="rId3" Type="http://schemas.openxmlformats.org/officeDocument/2006/relationships/image" Target="../media/image72.png"/><Relationship Id="rId4" Type="http://schemas.openxmlformats.org/officeDocument/2006/relationships/image" Target="../media/image67.png"/><Relationship Id="rId5" Type="http://schemas.openxmlformats.org/officeDocument/2006/relationships/image" Target="../media/image66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3.png"/><Relationship Id="rId3" Type="http://schemas.openxmlformats.org/officeDocument/2006/relationships/image" Target="../media/image76.png"/><Relationship Id="rId4" Type="http://schemas.openxmlformats.org/officeDocument/2006/relationships/image" Target="../media/image75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82.png"/><Relationship Id="rId4" Type="http://schemas.openxmlformats.org/officeDocument/2006/relationships/image" Target="../media/image81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9" Type="http://schemas.openxmlformats.org/officeDocument/2006/relationships/image" Target="../media/image91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3.png"/><Relationship Id="rId3" Type="http://schemas.openxmlformats.org/officeDocument/2006/relationships/image" Target="../media/image96.png"/><Relationship Id="rId4" Type="http://schemas.openxmlformats.org/officeDocument/2006/relationships/image" Target="../media/image94.png"/><Relationship Id="rId9" Type="http://schemas.openxmlformats.org/officeDocument/2006/relationships/image" Target="../media/image100.png"/><Relationship Id="rId5" Type="http://schemas.openxmlformats.org/officeDocument/2006/relationships/image" Target="../media/image95.png"/><Relationship Id="rId6" Type="http://schemas.openxmlformats.org/officeDocument/2006/relationships/image" Target="../media/image98.png"/><Relationship Id="rId7" Type="http://schemas.openxmlformats.org/officeDocument/2006/relationships/image" Target="../media/image97.png"/><Relationship Id="rId8" Type="http://schemas.openxmlformats.org/officeDocument/2006/relationships/image" Target="../media/image9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8.png"/><Relationship Id="rId3" Type="http://schemas.openxmlformats.org/officeDocument/2006/relationships/image" Target="../media/image108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0.png"/><Relationship Id="rId3" Type="http://schemas.openxmlformats.org/officeDocument/2006/relationships/image" Target="../media/image107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4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1.png"/><Relationship Id="rId3" Type="http://schemas.openxmlformats.org/officeDocument/2006/relationships/image" Target="../media/image119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1.png"/><Relationship Id="rId4" Type="http://schemas.openxmlformats.org/officeDocument/2006/relationships/image" Target="../media/image10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1.png"/><Relationship Id="rId4" Type="http://schemas.openxmlformats.org/officeDocument/2006/relationships/image" Target="../media/image1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1.png"/><Relationship Id="rId4" Type="http://schemas.openxmlformats.org/officeDocument/2006/relationships/image" Target="../media/image116.png"/><Relationship Id="rId5" Type="http://schemas.openxmlformats.org/officeDocument/2006/relationships/image" Target="../media/image1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LFI vulnerability </a:t>
            </a:r>
            <a:endParaRPr/>
          </a:p>
        </p:txBody>
      </p:sp>
      <p:sp>
        <p:nvSpPr>
          <p:cNvPr id="1137" name="Google Shape;1137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Using msfvenom I generated a payload and dropped into the capstone server.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0" name="Google Shape;1140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41" name="Google Shape;1141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2" name="Google Shape;1142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3" name="Google Shape;1143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6" name="Google Shape;1146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Using meterpreter I could gain access to the shell of the system.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8" name="Google Shape;1148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9" name="Google Shape;114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0" name="Google Shape;115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1" name="Google Shape;1151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63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3" name="Google Shape;115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4400" y="1584675"/>
            <a:ext cx="2371501" cy="267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Read/Write access</a:t>
            </a:r>
            <a:endParaRPr/>
          </a:p>
        </p:txBody>
      </p:sp>
      <p:sp>
        <p:nvSpPr>
          <p:cNvPr id="1159" name="Google Shape;1159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64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64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 tried pasting file on the Capstone webdav directory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62" name="Google Shape;1162;p64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63" name="Google Shape;1163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4" name="Google Shape;1164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5" name="Google Shape;1165;p64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66" name="Google Shape;1166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7" name="Google Shape;1167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8" name="Google Shape;1168;p64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64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file was pasted in the directory.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70" name="Google Shape;1170;p64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71" name="Google Shape;1171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72" name="Google Shape;1172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3" name="Google Shape;1173;p64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64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75" name="Google Shape;117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3025" y="1947300"/>
            <a:ext cx="2299649" cy="244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0" name="Google Shape;1180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Google Shape;1181;p65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2" name="Google Shape;1182;p6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88" name="Google Shape;1188;p66"/>
          <p:cNvSpPr txBox="1"/>
          <p:nvPr>
            <p:ph idx="1" type="subTitle"/>
          </p:nvPr>
        </p:nvSpPr>
        <p:spPr>
          <a:xfrm>
            <a:off x="0" y="533700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89" name="Google Shape;1189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66"/>
          <p:cNvSpPr/>
          <p:nvPr/>
        </p:nvSpPr>
        <p:spPr>
          <a:xfrm>
            <a:off x="6996775" y="1166350"/>
            <a:ext cx="1779900" cy="35976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Port scan occurred on June 16, 2020 around 3AM system time.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Around 60,353 packets were transferred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sudden spike in network flow and error and success transactions indicates this is a port scan.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1" name="Google Shape;1191;p66"/>
          <p:cNvSpPr txBox="1"/>
          <p:nvPr>
            <p:ph idx="1" type="subTitle"/>
          </p:nvPr>
        </p:nvSpPr>
        <p:spPr>
          <a:xfrm>
            <a:off x="3631450" y="514888"/>
            <a:ext cx="49110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port scan occur?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packets were sent, and from which IP?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indicates that this was a port scan?</a:t>
            </a:r>
            <a:endParaRPr sz="1200"/>
          </a:p>
        </p:txBody>
      </p:sp>
      <p:pic>
        <p:nvPicPr>
          <p:cNvPr id="1192" name="Google Shape;119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66650"/>
            <a:ext cx="6844375" cy="35976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9" name="Google Shape;1199;p67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00" name="Google Shape;1200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67"/>
          <p:cNvSpPr/>
          <p:nvPr/>
        </p:nvSpPr>
        <p:spPr>
          <a:xfrm>
            <a:off x="6795325" y="1240613"/>
            <a:ext cx="2155800" cy="35454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request occurred on June 16, 2020 around 4:45 AM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Around 12,568 requests were made to the secret_folder.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folder contained a file named connect_to_corp_server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2" name="Google Shape;1202;p67"/>
          <p:cNvSpPr txBox="1"/>
          <p:nvPr>
            <p:ph idx="1" type="subTitle"/>
          </p:nvPr>
        </p:nvSpPr>
        <p:spPr>
          <a:xfrm>
            <a:off x="3761300" y="675975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request occur? How many requests were made?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 What did they contain?</a:t>
            </a:r>
            <a:endParaRPr sz="1200"/>
          </a:p>
        </p:txBody>
      </p:sp>
      <p:pic>
        <p:nvPicPr>
          <p:cNvPr id="1203" name="Google Shape;120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62375"/>
            <a:ext cx="6468350" cy="35018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10" name="Google Shape;1210;p68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11" name="Google Shape;1211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68"/>
          <p:cNvSpPr/>
          <p:nvPr/>
        </p:nvSpPr>
        <p:spPr>
          <a:xfrm>
            <a:off x="7023625" y="1436950"/>
            <a:ext cx="1752900" cy="31290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Around 12558 attempts were made and only 3 succeeded.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3" name="Google Shape;1213;p68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in the attack?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had been made before the attacker </a:t>
            </a:r>
            <a:br>
              <a:rPr lang="en" sz="1200"/>
            </a:br>
            <a:r>
              <a:rPr lang="en" sz="1200"/>
              <a:t>discovered the password?</a:t>
            </a:r>
            <a:endParaRPr sz="1200"/>
          </a:p>
        </p:txBody>
      </p:sp>
      <p:pic>
        <p:nvPicPr>
          <p:cNvPr id="1214" name="Google Shape;121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825" y="1319050"/>
            <a:ext cx="5098551" cy="164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672475"/>
            <a:ext cx="6213175" cy="209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22" name="Google Shape;1222;p69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23" name="Google Shape;1223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69"/>
          <p:cNvSpPr/>
          <p:nvPr/>
        </p:nvSpPr>
        <p:spPr>
          <a:xfrm>
            <a:off x="6916200" y="1454375"/>
            <a:ext cx="1847100" cy="32190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Around 37 requests were made to Webdav directory.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Shell.php and passwd file was requested.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5" name="Google Shape;1225;p69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to this directory?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</a:t>
            </a:r>
            <a:endParaRPr sz="1200"/>
          </a:p>
        </p:txBody>
      </p:sp>
      <p:pic>
        <p:nvPicPr>
          <p:cNvPr id="1226" name="Google Shape;122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600" y="1399650"/>
            <a:ext cx="6034550" cy="165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599" y="2846300"/>
            <a:ext cx="5443649" cy="215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3" name="Google Shape;1233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34" name="Google Shape;1234;p70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35" name="Google Shape;1235;p7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41" name="Google Shape;1241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71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 alarm can be setup when the connection flow from network beat is higher than 3000 count.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43" name="Google Shape;1243;p7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There is no way to defeat port scans. The only way to limit port scans is to close all the unneccessary ports that are open.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49" name="Google Shape;1249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72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 alarm can be setup for any machine that attempts to access this directory or file for a threshold number of times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threshold can be 3 to 5 times.</a:t>
            </a:r>
            <a:endParaRPr sz="1400"/>
          </a:p>
        </p:txBody>
      </p:sp>
      <p:sp>
        <p:nvSpPr>
          <p:cNvPr id="1251" name="Google Shape;1251;p7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The secret_folder should be deleted or stop sharing for public access.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57" name="Google Shape;1257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73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can setup an alarm if 401 unauthorised is returned by server for failed attempts after a threshold amount of time.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threshold can be 5 times.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59" name="Google Shape;1259;p7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 account lockout policy should be set for every 3 or 5 unsuccessful attempts. The user should be locked for temporary period.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Choose a complex username and password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65" name="Google Shape;1265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74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We can set an alarm  for any unauthorized machine trying to access the webDAV directory.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67" name="Google Shape;1267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access to this folder should be provided through port 80.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username and pasword to this directory should be complex.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73" name="Google Shape;1273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75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 alarm can be set for traffic coming through port 4444.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Another alarm can be set for any kind of upload operation being performed on webdav folder.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75" name="Google Shape;1275;p75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Read only access should be set to the webdav folder.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If using a firewall, allow only the necessary ports to access the folder. Block other ports.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2" type="body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/>
              <a:t>[Insert Here]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Range:192.168.1.0/24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Netmask:255.255.255.0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 10.0.0.76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Capstone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Elk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Windows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ML-RefVM684427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1" name="Google Shape;106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000" y="879800"/>
            <a:ext cx="6279173" cy="392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8" name="Google Shape;1068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9" name="Google Shape;1069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5" name="Google Shape;1075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6" name="Google Shape;1076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7" name="Google Shape;1077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{796EEDDE-4134-4BB6-96BD-718660F6CA87}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ML-RefVm684427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Router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Monitoring Logs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Vulnerable Server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3" name="Google Shape;1083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4" name="Google Shape;1084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5" name="Google Shape;1085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{796EEDDE-4134-4BB6-96BD-718660F6CA87}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Sensitive Data exposure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LFI allows access into confidential files on a state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 LFI vulnerability allows attackers to gain access to sensitive credentials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 allows brute forcing into the system easily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weak password vulnerability allows attackers to brute force into the system using hydra or john the ripper commands.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LFI vulnerability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allows the attacher gain access to system using remote code execution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Using remote code script user can gain access to the shell.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Read/Write permissions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vulnerability allows writing files to server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vulnerability allows the attacker to drop a payload in webdav folder and gain access to the system.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Sensitive data exposure</a:t>
            </a:r>
            <a:endParaRPr/>
          </a:p>
        </p:txBody>
      </p:sp>
      <p:sp>
        <p:nvSpPr>
          <p:cNvPr id="1091" name="Google Shape;1091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Using nmap I learnt thaat port 80 was open on ip Capstone machine.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4" name="Google Shape;1094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5" name="Google Shape;1095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6" name="Google Shape;1096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7" name="Google Shape;1097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8" name="Google Shape;1098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9" name="Google Shape;1099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0" name="Google Shape;1100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 quickly gained access using web browser. The company_folder revealed confidential information. Based on information I could gain access to the secret_folder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2" name="Google Shape;1102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3" name="Google Shape;1103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4" name="Google Shape;1104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5" name="Google Shape;1105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61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[screenshot]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7" name="Google Shape;110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7825" y="1535350"/>
            <a:ext cx="1749600" cy="172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1925" y="3417676"/>
            <a:ext cx="3182426" cy="109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Weak credentials</a:t>
            </a:r>
            <a:endParaRPr/>
          </a:p>
        </p:txBody>
      </p:sp>
      <p:sp>
        <p:nvSpPr>
          <p:cNvPr id="1114" name="Google Shape;1114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By guessing the username ashton and ryan from ashton’s  file, I used hydra to crack to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7" name="Google Shape;1117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0" name="Google Shape;1120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21" name="Google Shape;1121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2" name="Google Shape;1122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3" name="Google Shape;1123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Using the password generated by hydra, I could gain access to the secret_folder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5" name="Google Shape;1125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6" name="Google Shape;1126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7" name="Google Shape;1127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8" name="Google Shape;1128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62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0" name="Google Shape;113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8175" y="1609400"/>
            <a:ext cx="2371500" cy="135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Google Shape;113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7825" y="3341950"/>
            <a:ext cx="2734926" cy="90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